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1" r:id="rId3"/>
    <p:sldId id="379" r:id="rId4"/>
    <p:sldId id="328" r:id="rId5"/>
    <p:sldId id="330" r:id="rId6"/>
    <p:sldId id="381" r:id="rId7"/>
    <p:sldId id="382" r:id="rId8"/>
    <p:sldId id="383" r:id="rId9"/>
    <p:sldId id="384" r:id="rId10"/>
    <p:sldId id="386" r:id="rId11"/>
    <p:sldId id="362" r:id="rId12"/>
    <p:sldId id="363" r:id="rId13"/>
    <p:sldId id="375" r:id="rId14"/>
    <p:sldId id="377" r:id="rId15"/>
    <p:sldId id="387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29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7:1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843D9-BBE1-666A-684E-95A5B3239B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62590-7793-E4DC-9848-D70C57902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B5594-B36F-550C-87AA-872D160B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DF123-83AF-B827-F60D-F07C3431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D8016-B96A-EA99-8CA4-2F07CB35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4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5BE68-DACB-517B-3599-DEA08575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12748-1AFA-BCD3-2832-DBC0E015E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B65E9-6AA9-EA17-BAA6-E2879984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07831-DE17-1D7C-798E-71E628A6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E0FA4-F72C-A75A-3309-34C725BD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0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93F05D-9D7F-0113-A82F-B9933690A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68516-4C05-0C13-7E89-B7818AA4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97CB8-660C-2EC4-45A1-F733832E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D62C1-191F-FBBB-783F-3032370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CC41C-E7FB-5CD5-F05E-F9A0123B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41846-A3C4-66BE-C19B-426B1493C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 err="1"/>
              <a:t>Titl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5572-D860-474C-3FA5-5E30E8F3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DAD4A-25E5-4A46-10C7-7DC6F9AF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01BD3-8305-43B3-9923-257FBF17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B44BB-CE6C-823A-1547-82331277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3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1690-CD05-4B40-37BD-737F6C4B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24CA2-E3AC-3DB7-5EA0-BCCFBFD7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75187-6338-EB7F-84C2-A8DFDBA5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116DC-C2D2-17FD-0670-4018A045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D9505-77F3-973A-4A77-407A7D10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2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1688-7777-D341-8BE2-B080030C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6C86A-D334-9460-D672-B469FF47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EF012F-B037-6BC0-DCEC-41C4F997C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74B44-9A1F-1A00-7071-B7A0D8F9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D2EE9-C27C-2D74-C73E-A37EEB3C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C3845-FA21-6B62-D010-5AFE32EA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A7400-0404-7A85-2E7E-032869E1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A737AF-1D5B-C0D9-87FA-4C1B726F8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A33EE-9A1D-AB71-3288-76B57DFA9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3D09D-7D5A-ABE8-DE38-113722A78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4B54F-E9B1-D2C4-EC9A-A7DC1D458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8A019-7B32-D688-0429-54BDB5A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1D7954-2837-A14F-9B6C-076BD5F2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B908F5-F72E-9604-D306-DD32A042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B1B86-EBE2-0F57-090C-C31ACA79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053E8-F883-E4FE-AE74-EAD091EE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7B020-F6E2-6C53-D638-67BAA47B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64D6A-08B3-7E5C-D2B6-F9A83DBD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4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9B6784-24C4-FD43-CC24-A65B3BF3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28DAE8-9990-66D8-F5E0-00F83A6E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4574D-AE4B-6ACA-30E6-5BEF9C38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7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96AC-8778-2324-A216-02EA2B7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6749C-BFA7-E361-D0A8-12DF99A3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FB7CF-8E79-4D8C-1C94-05BCE7C6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CADF7-23A1-E5F4-CC89-52E73F5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85F17-A3BF-7343-5350-697CE9FB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DA9AE-1B19-89FA-ADAD-7F7E345E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6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8925-5F77-79D9-978F-933303C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858C2-0CBE-DB93-826B-B8F0A60A0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916A2-7F4C-4213-A59D-9A6AC9D24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7B87D-17FA-2955-5560-AF994A73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5E172-8C53-896B-03D0-18189115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A806D-5830-CB0B-19AE-8BC7CE3A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4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8E3F1-AC57-A1DB-19D3-B33ADE93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D850F-97E2-EFEC-FA26-4E7BB68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08438-D9C2-83FB-7F99-A83A8D6C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7D593-7453-216C-9AD2-F38172F8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A6965-E14F-BC2D-ED1F-9D4D0E79E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Resolving</a:t>
            </a:r>
            <a:r>
              <a:rPr lang="ko-KR" altLang="en-US" b="1" dirty="0"/>
              <a:t> </a:t>
            </a:r>
            <a:r>
              <a:rPr lang="en-US" altLang="ko-KR" b="1" dirty="0"/>
              <a:t>Blurry</a:t>
            </a:r>
            <a:r>
              <a:rPr lang="ko-KR" altLang="en-US" b="1" dirty="0"/>
              <a:t> </a:t>
            </a:r>
            <a:r>
              <a:rPr lang="en-US" altLang="ko-KR" b="1" dirty="0"/>
              <a:t>Output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0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Structured Latent Variable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Note that ordering in 2D itself is not important</a:t>
            </a:r>
          </a:p>
          <a:p>
            <a:r>
              <a:rPr lang="en-US" altLang="ko-KR" dirty="0"/>
              <a:t>Even if we cut it into 1D, we can order it (by MLP or something)</a:t>
            </a:r>
          </a:p>
          <a:p>
            <a:endParaRPr lang="en-US" altLang="ko-KR" dirty="0"/>
          </a:p>
        </p:txBody>
      </p:sp>
      <p:pic>
        <p:nvPicPr>
          <p:cNvPr id="5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9055669E-551E-71D2-1BF3-B839B6625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30908" r="55369" b="65100"/>
          <a:stretch/>
        </p:blipFill>
        <p:spPr bwMode="auto">
          <a:xfrm>
            <a:off x="4762500" y="3675778"/>
            <a:ext cx="666750" cy="12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36376F97-3BC8-CB8A-69D9-ADA17038C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34900" r="55369" b="61108"/>
          <a:stretch/>
        </p:blipFill>
        <p:spPr bwMode="auto">
          <a:xfrm>
            <a:off x="5429250" y="3680540"/>
            <a:ext cx="666750" cy="12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01AB6B4E-C1DE-7125-0D8B-7CB663D23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39404" r="55369" b="56604"/>
          <a:stretch/>
        </p:blipFill>
        <p:spPr bwMode="auto">
          <a:xfrm>
            <a:off x="6096000" y="3685301"/>
            <a:ext cx="66675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EB6DB3BE-99FA-87CD-0D6C-A30F003C2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1601" r="33436" b="44754"/>
          <a:stretch/>
        </p:blipFill>
        <p:spPr bwMode="auto">
          <a:xfrm>
            <a:off x="5429250" y="4912083"/>
            <a:ext cx="66675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13F53A-C491-6194-94E6-F7D04FE10C00}"/>
              </a:ext>
            </a:extLst>
          </p:cNvPr>
          <p:cNvCxnSpPr/>
          <p:nvPr/>
        </p:nvCxnSpPr>
        <p:spPr>
          <a:xfrm>
            <a:off x="5743575" y="3943350"/>
            <a:ext cx="0" cy="8477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898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Transform of Latent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Independent distributions can be made dependent by rotating them along the variable axis</a:t>
                </a:r>
              </a:p>
              <a:p>
                <a:r>
                  <a:rPr lang="en-US" altLang="ko-KR" dirty="0"/>
                  <a:t>e.g.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;  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;   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Two properties of the Gaussian distribution | Fabian Dablander">
            <a:extLst>
              <a:ext uri="{FF2B5EF4-FFF2-40B4-BE49-F238E27FC236}">
                <a16:creationId xmlns:a16="http://schemas.microsoft.com/office/drawing/2014/main" id="{348A67AF-ACD6-1250-E229-497137A14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16" y="3429000"/>
            <a:ext cx="55626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wo properties of the Gaussian distribution | Fabian Dablander">
            <a:extLst>
              <a:ext uri="{FF2B5EF4-FFF2-40B4-BE49-F238E27FC236}">
                <a16:creationId xmlns:a16="http://schemas.microsoft.com/office/drawing/2014/main" id="{C565E153-475D-9B41-31D0-C365A1D7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5" b="4009"/>
          <a:stretch/>
        </p:blipFill>
        <p:spPr bwMode="auto">
          <a:xfrm rot="18667083">
            <a:off x="7971120" y="4116919"/>
            <a:ext cx="3277892" cy="153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BC643E1-63EA-3326-4B15-E1661E25E459}"/>
              </a:ext>
            </a:extLst>
          </p:cNvPr>
          <p:cNvCxnSpPr/>
          <p:nvPr/>
        </p:nvCxnSpPr>
        <p:spPr>
          <a:xfrm>
            <a:off x="7382312" y="4689446"/>
            <a:ext cx="9731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A761C8-8160-0AE2-1E62-85F486852020}"/>
                  </a:ext>
                </a:extLst>
              </p:cNvPr>
              <p:cNvSpPr txBox="1"/>
              <p:nvPr/>
            </p:nvSpPr>
            <p:spPr>
              <a:xfrm>
                <a:off x="6518245" y="4185177"/>
                <a:ext cx="30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a linear transform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A761C8-8160-0AE2-1E62-85F486852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245" y="4185177"/>
                <a:ext cx="3003259" cy="369332"/>
              </a:xfrm>
              <a:prstGeom prst="rect">
                <a:avLst/>
              </a:prstGeom>
              <a:blipFill>
                <a:blip r:embed="rId4"/>
                <a:stretch>
                  <a:fillRect l="-1623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82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7_VAE_priors">
            <a:extLst>
              <a:ext uri="{FF2B5EF4-FFF2-40B4-BE49-F238E27FC236}">
                <a16:creationId xmlns:a16="http://schemas.microsoft.com/office/drawing/2014/main" id="{1C00F14A-1E5B-6392-3E8C-8E93DC24F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4537">
            <a:off x="4691706" y="4247227"/>
            <a:ext cx="2232171" cy="223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Transform of Latent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However, the encoder in VAE depends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We can rotate the variable axis for one of data,</a:t>
                </a:r>
              </a:p>
              <a:p>
                <a:r>
                  <a:rPr lang="en-US" altLang="ko-KR" dirty="0"/>
                  <a:t>But can not express the case where the axis is different for each data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7_VAE_priors">
            <a:extLst>
              <a:ext uri="{FF2B5EF4-FFF2-40B4-BE49-F238E27FC236}">
                <a16:creationId xmlns:a16="http://schemas.microsoft.com/office/drawing/2014/main" id="{CD7CECD9-F8F3-6168-1F22-8327753A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08" y="4466437"/>
            <a:ext cx="2232171" cy="223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41991B-B2DC-C7F3-46BB-E159D601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896" y="4711517"/>
            <a:ext cx="2604896" cy="18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9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MNIST</a:t>
            </a:r>
          </a:p>
          <a:p>
            <a:endParaRPr lang="en-US" altLang="ko-KR" dirty="0"/>
          </a:p>
        </p:txBody>
      </p:sp>
      <p:pic>
        <p:nvPicPr>
          <p:cNvPr id="5" name="그림 4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4F6BCF89-1A51-5898-6175-572F1E752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3138983"/>
            <a:ext cx="2972562" cy="1492448"/>
          </a:xfrm>
          <a:prstGeom prst="rect">
            <a:avLst/>
          </a:prstGeom>
        </p:spPr>
      </p:pic>
      <p:pic>
        <p:nvPicPr>
          <p:cNvPr id="7" name="그림 6" descr="패턴, 흑백, 타이포그래피이(가) 표시된 사진&#10;&#10;자동 생성된 설명">
            <a:extLst>
              <a:ext uri="{FF2B5EF4-FFF2-40B4-BE49-F238E27FC236}">
                <a16:creationId xmlns:a16="http://schemas.microsoft.com/office/drawing/2014/main" id="{9EF307E7-B03C-6890-58D1-2B5E93D67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4755058"/>
            <a:ext cx="2972562" cy="1492448"/>
          </a:xfrm>
          <a:prstGeom prst="rect">
            <a:avLst/>
          </a:prstGeom>
        </p:spPr>
      </p:pic>
      <p:pic>
        <p:nvPicPr>
          <p:cNvPr id="9" name="그림 8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149A584F-8F1F-08D6-FABD-4E5268839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1522908"/>
            <a:ext cx="2972562" cy="1492448"/>
          </a:xfrm>
          <a:prstGeom prst="rect">
            <a:avLst/>
          </a:prstGeom>
        </p:spPr>
      </p:pic>
      <p:pic>
        <p:nvPicPr>
          <p:cNvPr id="11" name="그림 10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91546681-8F85-20CA-DCE2-9843FB424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3138983"/>
            <a:ext cx="2972562" cy="1492448"/>
          </a:xfrm>
          <a:prstGeom prst="rect">
            <a:avLst/>
          </a:prstGeom>
        </p:spPr>
      </p:pic>
      <p:pic>
        <p:nvPicPr>
          <p:cNvPr id="13" name="그림 12" descr="흑백, 타이포그래피, 키보드이(가) 표시된 사진&#10;&#10;자동 생성된 설명">
            <a:extLst>
              <a:ext uri="{FF2B5EF4-FFF2-40B4-BE49-F238E27FC236}">
                <a16:creationId xmlns:a16="http://schemas.microsoft.com/office/drawing/2014/main" id="{34E7B207-8CD4-0709-1EEC-2DCFF1AFC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4755058"/>
            <a:ext cx="2972562" cy="1492448"/>
          </a:xfrm>
          <a:prstGeom prst="rect">
            <a:avLst/>
          </a:prstGeom>
        </p:spPr>
      </p:pic>
      <p:pic>
        <p:nvPicPr>
          <p:cNvPr id="15" name="그림 14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E69DF70A-B834-B29D-208A-5CEB224EE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1522908"/>
            <a:ext cx="2972562" cy="14924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876608-FADD-811D-A226-B8DCE61197ED}"/>
              </a:ext>
            </a:extLst>
          </p:cNvPr>
          <p:cNvSpPr txBox="1"/>
          <p:nvPr/>
        </p:nvSpPr>
        <p:spPr>
          <a:xfrm>
            <a:off x="8702255" y="6247506"/>
            <a:ext cx="85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FID: 17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12D34-ADC6-CCAB-134E-393CBED0B0C3}"/>
              </a:ext>
            </a:extLst>
          </p:cNvPr>
          <p:cNvSpPr txBox="1"/>
          <p:nvPr/>
        </p:nvSpPr>
        <p:spPr>
          <a:xfrm>
            <a:off x="5216105" y="6247506"/>
            <a:ext cx="85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FID: 29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02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CelebA</a:t>
            </a:r>
            <a:endParaRPr lang="en-US" altLang="ko-KR" dirty="0"/>
          </a:p>
        </p:txBody>
      </p:sp>
      <p:pic>
        <p:nvPicPr>
          <p:cNvPr id="6" name="그림 5" descr="모자이크, 패턴, 예술, 타일이(가) 표시된 사진&#10;&#10;자동 생성된 설명">
            <a:extLst>
              <a:ext uri="{FF2B5EF4-FFF2-40B4-BE49-F238E27FC236}">
                <a16:creationId xmlns:a16="http://schemas.microsoft.com/office/drawing/2014/main" id="{655D7953-73CB-181F-F797-67345CD6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4" y="1882775"/>
            <a:ext cx="4429125" cy="4429125"/>
          </a:xfrm>
          <a:prstGeom prst="rect">
            <a:avLst/>
          </a:prstGeom>
        </p:spPr>
      </p:pic>
      <p:pic>
        <p:nvPicPr>
          <p:cNvPr id="10" name="그림 9" descr="모자이크, 콜라주, 다채로움, 예술이(가) 표시된 사진&#10;&#10;자동 생성된 설명">
            <a:extLst>
              <a:ext uri="{FF2B5EF4-FFF2-40B4-BE49-F238E27FC236}">
                <a16:creationId xmlns:a16="http://schemas.microsoft.com/office/drawing/2014/main" id="{B2C1DF7D-12BF-D7F9-BD2C-795294F5F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1882775"/>
            <a:ext cx="4429125" cy="4429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660FBD-DFB6-33E9-C851-1865946B05F6}"/>
              </a:ext>
            </a:extLst>
          </p:cNvPr>
          <p:cNvSpPr txBox="1"/>
          <p:nvPr/>
        </p:nvSpPr>
        <p:spPr>
          <a:xfrm>
            <a:off x="8902989" y="6311900"/>
            <a:ext cx="85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</a:t>
            </a:r>
            <a:r>
              <a:rPr lang="en-US" altLang="ko-KR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72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6FEE5-06BF-695D-01D7-FE61C4EE4284}"/>
              </a:ext>
            </a:extLst>
          </p:cNvPr>
          <p:cNvSpPr txBox="1"/>
          <p:nvPr/>
        </p:nvSpPr>
        <p:spPr>
          <a:xfrm>
            <a:off x="4054003" y="6302247"/>
            <a:ext cx="1312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</a:t>
            </a:r>
            <a:r>
              <a:rPr lang="en-US" altLang="ko-KR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118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2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Plan to achieve </a:t>
            </a:r>
            <a:r>
              <a:rPr lang="en-US" altLang="ko-KR" dirty="0">
                <a:solidFill>
                  <a:srgbClr val="FF0000"/>
                </a:solidFill>
              </a:rPr>
              <a:t>good performance </a:t>
            </a:r>
            <a:r>
              <a:rPr lang="en-US" altLang="ko-KR" dirty="0"/>
              <a:t>with VAE alone by incorporating existing </a:t>
            </a:r>
            <a:r>
              <a:rPr lang="en-US" altLang="ko-KR" i="1" dirty="0"/>
              <a:t>sampling techniques </a:t>
            </a:r>
            <a:r>
              <a:rPr lang="en-US" altLang="ko-KR" dirty="0"/>
              <a:t>into </a:t>
            </a:r>
            <a:r>
              <a:rPr lang="en-US" altLang="ko-KR" i="1" dirty="0"/>
              <a:t>Full Covariance VAE</a:t>
            </a:r>
          </a:p>
          <a:p>
            <a:pPr marL="514350" indent="-514350">
              <a:buAutoNum type="arabicPeriod"/>
            </a:pPr>
            <a:r>
              <a:rPr lang="en-US" altLang="ko-KR" dirty="0"/>
              <a:t>Check whether the performance is good with only the VAE in LDM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i="1" dirty="0"/>
              <a:t>I wonder why this was not provided in the paper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3178E-6AC1-39CA-5CC9-74013390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4" y="5276953"/>
            <a:ext cx="5095875" cy="1215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D91F7-1B71-6DA6-883A-1E24460752AA}"/>
              </a:ext>
            </a:extLst>
          </p:cNvPr>
          <p:cNvSpPr txBox="1"/>
          <p:nvPr/>
        </p:nvSpPr>
        <p:spPr>
          <a:xfrm>
            <a:off x="3766657" y="1575228"/>
            <a:ext cx="220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I’ve struggled </a:t>
            </a:r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this </a:t>
            </a:r>
            <a:r>
              <a:rPr lang="ko-KR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😭</a:t>
            </a:r>
          </a:p>
        </p:txBody>
      </p:sp>
    </p:spTree>
    <p:extLst>
      <p:ext uri="{BB962C8B-B14F-4D97-AF65-F5344CB8AC3E}">
        <p14:creationId xmlns:p14="http://schemas.microsoft.com/office/powerpoint/2010/main" val="976361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VAE is notorious for its blurry output</a:t>
            </a:r>
          </a:p>
          <a:p>
            <a:r>
              <a:rPr lang="en-US" altLang="ko-KR" dirty="0"/>
              <a:t>This blurry output is explained by rate-distortion tradeoff ideally</a:t>
            </a:r>
          </a:p>
        </p:txBody>
      </p:sp>
      <p:pic>
        <p:nvPicPr>
          <p:cNvPr id="5" name="그림 4" descr="모자이크, 패턴, 예술, 타일이(가) 표시된 사진&#10;&#10;자동 생성된 설명">
            <a:extLst>
              <a:ext uri="{FF2B5EF4-FFF2-40B4-BE49-F238E27FC236}">
                <a16:creationId xmlns:a16="http://schemas.microsoft.com/office/drawing/2014/main" id="{0A871074-FFFB-F449-53E4-4DECC6E58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9" t="62122"/>
          <a:stretch/>
        </p:blipFill>
        <p:spPr>
          <a:xfrm>
            <a:off x="6300133" y="2919273"/>
            <a:ext cx="4195543" cy="3674270"/>
          </a:xfrm>
          <a:prstGeom prst="rect">
            <a:avLst/>
          </a:prstGeom>
        </p:spPr>
      </p:pic>
      <p:pic>
        <p:nvPicPr>
          <p:cNvPr id="6146" name="Picture 2" descr="Rate–distortion theory - Wikipedia">
            <a:extLst>
              <a:ext uri="{FF2B5EF4-FFF2-40B4-BE49-F238E27FC236}">
                <a16:creationId xmlns:a16="http://schemas.microsoft.com/office/drawing/2014/main" id="{A738DA90-D1E4-0FA2-A95E-CB9A4FD55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304" y="3367088"/>
            <a:ext cx="3810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46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 practice, there is a very complex relationship involved…</a:t>
            </a:r>
          </a:p>
        </p:txBody>
      </p:sp>
    </p:spTree>
    <p:extLst>
      <p:ext uri="{BB962C8B-B14F-4D97-AF65-F5344CB8AC3E}">
        <p14:creationId xmlns:p14="http://schemas.microsoft.com/office/powerpoint/2010/main" val="289121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</a:t>
            </a:r>
          </a:p>
          <a:p>
            <a:pPr marL="0" indent="0">
              <a:buNone/>
            </a:pPr>
            <a:r>
              <a:rPr lang="en-US" altLang="ko-KR" dirty="0"/>
              <a:t>Basically, there </a:t>
            </a:r>
            <a:r>
              <a:rPr lang="en-US" altLang="ko-KR"/>
              <a:t>is a </a:t>
            </a:r>
            <a:r>
              <a:rPr lang="en-US" altLang="ko-KR" dirty="0"/>
              <a:t>RD tradeoff</a:t>
            </a:r>
          </a:p>
          <a:p>
            <a:pPr marL="0" indent="0">
              <a:buNone/>
            </a:pPr>
            <a:r>
              <a:rPr lang="en-US" altLang="ko-KR" dirty="0"/>
              <a:t>It changes depending on the beta value</a:t>
            </a:r>
          </a:p>
        </p:txBody>
      </p:sp>
      <p:pic>
        <p:nvPicPr>
          <p:cNvPr id="11266" name="Picture 2" descr="Multi-Rate VAE: Train Once, Get the Full Rate-Distortion Curve” accepted at  ICLR2023 as notable-top-5% - fltech - 富士通研究所の技術ブログ">
            <a:extLst>
              <a:ext uri="{FF2B5EF4-FFF2-40B4-BE49-F238E27FC236}">
                <a16:creationId xmlns:a16="http://schemas.microsoft.com/office/drawing/2014/main" id="{3477A853-0848-2F9B-3F84-F95F05A9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558" y="3312044"/>
            <a:ext cx="5545138" cy="34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4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</a:t>
            </a:r>
          </a:p>
          <a:p>
            <a:pPr marL="0" indent="0">
              <a:buNone/>
            </a:pPr>
            <a:r>
              <a:rPr lang="en-US" altLang="ko-KR" dirty="0"/>
              <a:t>However, in conventional implementation, if we adjust the beta value, the </a:t>
            </a:r>
            <a:r>
              <a:rPr lang="en-US" altLang="ko-KR"/>
              <a:t>decoder variance also </a:t>
            </a:r>
            <a:r>
              <a:rPr lang="en-US" altLang="ko-KR" dirty="0"/>
              <a:t>changes!</a:t>
            </a:r>
          </a:p>
          <a:p>
            <a:pPr marL="0" indent="0">
              <a:buNone/>
            </a:pPr>
            <a:r>
              <a:rPr lang="en-US" altLang="ko-KR" dirty="0"/>
              <a:t>We can not get a pure RD tradeoff</a:t>
            </a:r>
          </a:p>
          <a:p>
            <a:pPr marL="0" indent="0">
              <a:buNone/>
            </a:pPr>
            <a:r>
              <a:rPr lang="en-US" altLang="ko-KR" dirty="0"/>
              <a:t>This is the claim from my ICIP paper</a:t>
            </a:r>
          </a:p>
        </p:txBody>
      </p:sp>
    </p:spTree>
    <p:extLst>
      <p:ext uri="{BB962C8B-B14F-4D97-AF65-F5344CB8AC3E}">
        <p14:creationId xmlns:p14="http://schemas.microsoft.com/office/powerpoint/2010/main" val="80734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Claim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performance of LDM depends on the distribution created by the outer regularized AE</a:t>
            </a:r>
          </a:p>
          <a:p>
            <a:r>
              <a:rPr lang="en-US" altLang="ko-KR" dirty="0"/>
              <a:t>This means that </a:t>
            </a:r>
            <a:r>
              <a:rPr lang="en-US" altLang="ko-KR" b="1" dirty="0"/>
              <a:t>(V)AE alone can achieve excellent performance </a:t>
            </a:r>
            <a:r>
              <a:rPr lang="en-US" altLang="ko-KR" dirty="0"/>
              <a:t>if we sample well</a:t>
            </a:r>
          </a:p>
          <a:p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008825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</a:p>
          <a:p>
            <a:pPr marL="0" indent="0">
              <a:buNone/>
            </a:pPr>
            <a:r>
              <a:rPr lang="en-US" altLang="ko-KR" dirty="0"/>
              <a:t>If the beta is set too low, sampling will not be possible</a:t>
            </a:r>
          </a:p>
          <a:p>
            <a:pPr marL="0" indent="0">
              <a:buNone/>
            </a:pPr>
            <a:r>
              <a:rPr lang="en-US" altLang="ko-KR" dirty="0"/>
              <a:t>This is because aggregated posterior is not like prior</a:t>
            </a:r>
          </a:p>
          <a:p>
            <a:pPr marL="0" indent="0">
              <a:buNone/>
            </a:pPr>
            <a:r>
              <a:rPr lang="en-US" altLang="ko-KR" dirty="0"/>
              <a:t>It is necessary to “lower beta appropriately”</a:t>
            </a:r>
          </a:p>
        </p:txBody>
      </p:sp>
    </p:spTree>
    <p:extLst>
      <p:ext uri="{BB962C8B-B14F-4D97-AF65-F5344CB8AC3E}">
        <p14:creationId xmlns:p14="http://schemas.microsoft.com/office/powerpoint/2010/main" val="513539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</a:t>
            </a:r>
          </a:p>
          <a:p>
            <a:pPr marL="0" indent="0">
              <a:buNone/>
            </a:pPr>
            <a:r>
              <a:rPr lang="en-US" altLang="ko-KR" dirty="0"/>
              <a:t>Due to the nature of the autoencoder,</a:t>
            </a:r>
          </a:p>
          <a:p>
            <a:pPr marL="0" indent="0">
              <a:buNone/>
            </a:pPr>
            <a:r>
              <a:rPr lang="en-US" altLang="ko-KR" dirty="0"/>
              <a:t>the dimension is greatly reduced and then restored</a:t>
            </a:r>
          </a:p>
          <a:p>
            <a:pPr marL="0" indent="0">
              <a:buNone/>
            </a:pPr>
            <a:r>
              <a:rPr lang="en-US" altLang="ko-KR" dirty="0"/>
              <a:t>It is easy to miss the local features,</a:t>
            </a:r>
          </a:p>
          <a:p>
            <a:pPr marL="0" indent="0">
              <a:buNone/>
            </a:pPr>
            <a:r>
              <a:rPr lang="en-US" altLang="ko-KR" dirty="0"/>
              <a:t>Which contributes to clarity of output</a:t>
            </a:r>
          </a:p>
        </p:txBody>
      </p:sp>
    </p:spTree>
    <p:extLst>
      <p:ext uri="{BB962C8B-B14F-4D97-AF65-F5344CB8AC3E}">
        <p14:creationId xmlns:p14="http://schemas.microsoft.com/office/powerpoint/2010/main" val="142879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 want to leave out anything about sampling or decoders</a:t>
            </a:r>
          </a:p>
          <a:p>
            <a:r>
              <a:rPr lang="en-US" altLang="ko-KR" dirty="0"/>
              <a:t>I just want to get a tradeoff between clarity and variety of output</a:t>
            </a:r>
          </a:p>
        </p:txBody>
      </p:sp>
    </p:spTree>
    <p:extLst>
      <p:ext uri="{BB962C8B-B14F-4D97-AF65-F5344CB8AC3E}">
        <p14:creationId xmlns:p14="http://schemas.microsoft.com/office/powerpoint/2010/main" val="138908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Rough ideas 1</a:t>
            </a:r>
          </a:p>
          <a:p>
            <a:endParaRPr lang="en-US" altLang="ko-KR" dirty="0"/>
          </a:p>
          <a:p>
            <a:r>
              <a:rPr lang="en-US" altLang="ko-KR" dirty="0"/>
              <a:t>The sampling justification proof of the two-step VAE seems to be applicable to beta-VAE as well</a:t>
            </a:r>
          </a:p>
          <a:p>
            <a:r>
              <a:rPr lang="en-US" altLang="ko-KR" dirty="0"/>
              <a:t>What if we only set beta in the front VAE?</a:t>
            </a:r>
          </a:p>
        </p:txBody>
      </p:sp>
    </p:spTree>
    <p:extLst>
      <p:ext uri="{BB962C8B-B14F-4D97-AF65-F5344CB8AC3E}">
        <p14:creationId xmlns:p14="http://schemas.microsoft.com/office/powerpoint/2010/main" val="35940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Rough ideas 2</a:t>
            </a:r>
          </a:p>
          <a:p>
            <a:endParaRPr lang="en-US" altLang="ko-KR" dirty="0"/>
          </a:p>
          <a:p>
            <a:r>
              <a:rPr lang="en-US" altLang="ko-KR" dirty="0"/>
              <a:t>Traditionally, U-Net can be used to separate levels of locality</a:t>
            </a:r>
          </a:p>
          <a:p>
            <a:endParaRPr lang="en-US" altLang="ko-KR" dirty="0"/>
          </a:p>
        </p:txBody>
      </p:sp>
      <p:pic>
        <p:nvPicPr>
          <p:cNvPr id="13314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F4A56EB1-65C1-F185-9BC7-073BC9B53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14" y="3745000"/>
            <a:ext cx="4398595" cy="27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BD4B4768-C868-67BF-16AF-98910C4CB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223" y="3744999"/>
            <a:ext cx="4398595" cy="27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86CDD386-F76F-410C-547E-A115E7233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9" t="79179" r="54067" b="4183"/>
          <a:stretch/>
        </p:blipFill>
        <p:spPr bwMode="auto">
          <a:xfrm>
            <a:off x="8092440" y="5570220"/>
            <a:ext cx="50292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DFB46EB1-FC38-7E63-309E-371879F05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9" t="79179" r="54067" b="4183"/>
          <a:stretch/>
        </p:blipFill>
        <p:spPr bwMode="auto">
          <a:xfrm>
            <a:off x="8092440" y="5192077"/>
            <a:ext cx="50292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2D6F027F-4730-A5E1-FFF4-FC16B13B2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9" t="79179" r="54067" b="4183"/>
          <a:stretch/>
        </p:blipFill>
        <p:spPr bwMode="auto">
          <a:xfrm>
            <a:off x="8092440" y="4667409"/>
            <a:ext cx="50292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3FE76A18-CC2B-3222-1829-0F3DC57D4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9" t="79179" r="54067" b="4183"/>
          <a:stretch/>
        </p:blipFill>
        <p:spPr bwMode="auto">
          <a:xfrm>
            <a:off x="8092440" y="4060666"/>
            <a:ext cx="50292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36121D-3CE8-8A3D-DE0D-FBA43D0BC344}"/>
              </a:ext>
            </a:extLst>
          </p:cNvPr>
          <p:cNvCxnSpPr/>
          <p:nvPr/>
        </p:nvCxnSpPr>
        <p:spPr>
          <a:xfrm>
            <a:off x="2209800" y="3924300"/>
            <a:ext cx="2447925" cy="2103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43B55C-ECAA-01C9-BDD3-797A1E3D2032}"/>
              </a:ext>
            </a:extLst>
          </p:cNvPr>
          <p:cNvCxnSpPr>
            <a:cxnSpLocks/>
          </p:cNvCxnSpPr>
          <p:nvPr/>
        </p:nvCxnSpPr>
        <p:spPr>
          <a:xfrm flipH="1">
            <a:off x="2428875" y="4001294"/>
            <a:ext cx="1485900" cy="1932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301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Thank you for listening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14:cNvPr>
              <p14:cNvContentPartPr/>
              <p14:nvPr/>
            </p14:nvContentPartPr>
            <p14:xfrm>
              <a:off x="4420840" y="2549936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1840" y="2540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87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Plan to achieve good performance with VAE alone by incorporating existing </a:t>
            </a:r>
            <a:r>
              <a:rPr lang="en-US" altLang="ko-KR" i="1" dirty="0"/>
              <a:t>sampling techniques </a:t>
            </a:r>
            <a:r>
              <a:rPr lang="en-US" altLang="ko-KR" dirty="0"/>
              <a:t>into </a:t>
            </a:r>
            <a:r>
              <a:rPr lang="en-US" altLang="ko-KR" i="1" dirty="0"/>
              <a:t>Full Covariance VAE</a:t>
            </a:r>
          </a:p>
          <a:p>
            <a:pPr marL="514350" indent="-514350">
              <a:buAutoNum type="arabicPeriod"/>
            </a:pPr>
            <a:r>
              <a:rPr lang="en-US" altLang="ko-KR" dirty="0"/>
              <a:t>Check whether the performance is good with only the VAE in LDM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i="1" dirty="0"/>
              <a:t>I wonder why this was not provided in the paper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3178E-6AC1-39CA-5CC9-74013390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4" y="5276953"/>
            <a:ext cx="5095875" cy="12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8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does LDM works well?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8B800D-50DB-0B5C-080C-58FFF79F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LDM uses (V)AE encoder to extract latent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dirty="0"/>
                  <a:t> of data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b="0" dirty="0"/>
                  <a:t>,</a:t>
                </a:r>
              </a:p>
              <a:p>
                <a:r>
                  <a:rPr lang="en-US" altLang="ko-KR" dirty="0"/>
                  <a:t>Diffuses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b="0" dirty="0"/>
                  <a:t>, i.e. denoising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ko-KR" b="0" dirty="0"/>
                  <a:t>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/>
                  <a:t>,</a:t>
                </a:r>
              </a:p>
              <a:p>
                <a:r>
                  <a:rPr lang="en-US" altLang="ko-KR" dirty="0"/>
                  <a:t>And reconstruct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b="0" dirty="0"/>
                  <a:t>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…This is the all!</a:t>
                </a:r>
                <a:endParaRPr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8B800D-50DB-0B5C-080C-58FFF79F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96F4939-F613-CF28-C921-54364F00B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07" y="3311106"/>
            <a:ext cx="6220693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2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40501-6424-6F2D-4AC5-FF95EACD4311}"/>
              </a:ext>
            </a:extLst>
          </p:cNvPr>
          <p:cNvSpPr txBox="1"/>
          <p:nvPr/>
        </p:nvSpPr>
        <p:spPr>
          <a:xfrm>
            <a:off x="6706464" y="4500470"/>
            <a:ext cx="416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1D latent space is just a rearrangement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it really matter?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author claims it matters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6C6DC8-82C0-B55F-1894-9E0ABBE2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30" y="1600763"/>
            <a:ext cx="4295775" cy="1743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0C37EB-DD88-2CE5-3F7C-E4A6DB5F05C2}"/>
              </a:ext>
            </a:extLst>
          </p:cNvPr>
          <p:cNvSpPr txBox="1"/>
          <p:nvPr/>
        </p:nvSpPr>
        <p:spPr>
          <a:xfrm>
            <a:off x="812266" y="3354365"/>
            <a:ext cx="5157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 loss &amp; Patch-based adversarial objective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technical; probably not important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695F10-8A17-91A9-6CEF-91F062BF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256" y="1690688"/>
            <a:ext cx="4277322" cy="666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60A7FD-407B-65AB-B308-F8246D35FC26}"/>
              </a:ext>
            </a:extLst>
          </p:cNvPr>
          <p:cNvSpPr txBox="1"/>
          <p:nvPr/>
        </p:nvSpPr>
        <p:spPr>
          <a:xfrm>
            <a:off x="6681792" y="2388086"/>
            <a:ext cx="416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2D structure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Might be important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E99856-07CF-5B35-B424-4547C0146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91" y="3174907"/>
            <a:ext cx="3855397" cy="13255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805B0-69BD-3239-39F5-E07CE976A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678" y="4133387"/>
            <a:ext cx="3855397" cy="15266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FA0B69-1DF8-CD55-8783-417F4A915D1D}"/>
              </a:ext>
            </a:extLst>
          </p:cNvPr>
          <p:cNvSpPr txBox="1"/>
          <p:nvPr/>
        </p:nvSpPr>
        <p:spPr>
          <a:xfrm>
            <a:off x="2152720" y="5660021"/>
            <a:ext cx="416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 from VAE, VQ from VQGAN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very powerful loss,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have been well studied already</a:t>
            </a:r>
          </a:p>
        </p:txBody>
      </p:sp>
    </p:spTree>
    <p:extLst>
      <p:ext uri="{BB962C8B-B14F-4D97-AF65-F5344CB8AC3E}">
        <p14:creationId xmlns:p14="http://schemas.microsoft.com/office/powerpoint/2010/main" val="15534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Structured Latent Variable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Marginal latent distribution,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can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This appears to have no structure (so easy to sample!)</a:t>
                </a:r>
              </a:p>
              <a:p>
                <a:r>
                  <a:rPr lang="en-US" altLang="ko-KR" dirty="0"/>
                  <a:t>But conditional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for some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dirty="0"/>
                  <a:t> must have structure</a:t>
                </a:r>
              </a:p>
              <a:p>
                <a:r>
                  <a:rPr lang="en-US" altLang="ko-KR" dirty="0"/>
                  <a:t>Otherwise, there is no information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Yet another Disentanglement applied to VAEs introduction | by Michele De  Vita | Medium">
            <a:extLst>
              <a:ext uri="{FF2B5EF4-FFF2-40B4-BE49-F238E27FC236}">
                <a16:creationId xmlns:a16="http://schemas.microsoft.com/office/drawing/2014/main" id="{0BB94FEF-E89C-E5BB-F252-B08A834DF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01" y="3603421"/>
            <a:ext cx="3031499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296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Structured Latent Variable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2D-structured distribution of LDM means nothing by itself</a:t>
            </a:r>
          </a:p>
          <a:p>
            <a:r>
              <a:rPr lang="en-US" altLang="ko-KR" dirty="0"/>
              <a:t>However, several conditions must be taken into consideration</a:t>
            </a:r>
          </a:p>
          <a:p>
            <a:pPr marL="971550" lvl="1" indent="-514350">
              <a:buAutoNum type="arabicPeriod"/>
            </a:pPr>
            <a:r>
              <a:rPr lang="en-US" altLang="ko-KR" dirty="0"/>
              <a:t>AE part of LDM contains convolution layer</a:t>
            </a:r>
          </a:p>
          <a:p>
            <a:pPr marL="971550" lvl="1" indent="-514350">
              <a:buAutoNum type="arabicPeriod"/>
            </a:pPr>
            <a:r>
              <a:rPr lang="en-US" altLang="ko-KR" dirty="0"/>
              <a:t>It can have arbitrarily prior distribution; because of sampling by DM part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018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Structured Latent Variable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Because of convolution, 2D structures can make sense</a:t>
            </a:r>
          </a:p>
          <a:p>
            <a:r>
              <a:rPr lang="en-US" altLang="ko-KR" dirty="0"/>
              <a:t>But it is not different from existing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9722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Structured Latent Variable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I brought an example from diffusion model</a:t>
                </a:r>
              </a:p>
              <a:p>
                <a:r>
                  <a:rPr lang="en-US" altLang="ko-KR" dirty="0"/>
                  <a:t>Given this very structured latent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It seems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can be 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/>
                  <a:t>by denoising </a:t>
                </a:r>
                <a:r>
                  <a:rPr lang="en-US" altLang="ko-KR" dirty="0"/>
                  <a:t>using conv or </a:t>
                </a:r>
                <a:r>
                  <a:rPr lang="en-US" altLang="ko-KR" dirty="0" err="1"/>
                  <a:t>ViT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9EF8F399-2D8E-D568-6868-023C2C38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636" y="3756170"/>
            <a:ext cx="5514363" cy="31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058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5877</TotalTime>
  <Words>788</Words>
  <Application>Microsoft Office PowerPoint</Application>
  <PresentationFormat>와이드스크린</PresentationFormat>
  <Paragraphs>107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Cambria Math</vt:lpstr>
      <vt:lpstr>Times New Roman</vt:lpstr>
      <vt:lpstr>Office 테마</vt:lpstr>
      <vt:lpstr>Resolving Blurry Output</vt:lpstr>
      <vt:lpstr>My Claim</vt:lpstr>
      <vt:lpstr>TODO</vt:lpstr>
      <vt:lpstr>Why does LDM works well?</vt:lpstr>
      <vt:lpstr>Details</vt:lpstr>
      <vt:lpstr>Structured Latent Variable</vt:lpstr>
      <vt:lpstr>Structured Latent Variable</vt:lpstr>
      <vt:lpstr>Structured Latent Variable</vt:lpstr>
      <vt:lpstr>Structured Latent Variable</vt:lpstr>
      <vt:lpstr>Structured Latent Variable</vt:lpstr>
      <vt:lpstr>Linear Transform of Latent</vt:lpstr>
      <vt:lpstr>Linear Transform of Latent</vt:lpstr>
      <vt:lpstr>Experimental Result</vt:lpstr>
      <vt:lpstr>Experimental Result</vt:lpstr>
      <vt:lpstr>TODO</vt:lpstr>
      <vt:lpstr>Blurry Output</vt:lpstr>
      <vt:lpstr>Blurry Output</vt:lpstr>
      <vt:lpstr>Blurry Output</vt:lpstr>
      <vt:lpstr>Blurry Output</vt:lpstr>
      <vt:lpstr>Blurry Output</vt:lpstr>
      <vt:lpstr>Blurry Output</vt:lpstr>
      <vt:lpstr>Blurry Output</vt:lpstr>
      <vt:lpstr>Blurry Output</vt:lpstr>
      <vt:lpstr>Blurry Output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 &amp; Determining Trained</dc:title>
  <dc:creator>김 승환</dc:creator>
  <cp:lastModifiedBy>김승환</cp:lastModifiedBy>
  <cp:revision>389</cp:revision>
  <dcterms:created xsi:type="dcterms:W3CDTF">2023-01-19T17:39:48Z</dcterms:created>
  <dcterms:modified xsi:type="dcterms:W3CDTF">2024-05-31T03:59:28Z</dcterms:modified>
</cp:coreProperties>
</file>